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496169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3915083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1C0D1-13BC-4F28-AB67-50B91765B4A6}"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1C0D1-13BC-4F28-AB67-50B91765B4A6}"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1C0D1-13BC-4F28-AB67-50B91765B4A6}"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6E5F8F1-3658-4798-A6E7-3F7625E81AC1}" type="datetimeFigureOut">
              <a:rPr lang="en-US" smtClean="0"/>
              <a:t>9/19/2013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E5F8F1-3658-4798-A6E7-3F7625E81AC1}" type="datetimeFigureOut">
              <a:rPr lang="en-US" smtClean="0"/>
              <a:t>9/19/2013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81C0D1-13BC-4F28-AB67-50B91765B4A6}"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1C0D1-13BC-4F28-AB67-50B91765B4A6}"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345836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1C0D1-13BC-4F28-AB67-50B91765B4A6}"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4961696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345836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9111056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1628899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0129679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9963238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4949263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350288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9111056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429578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3915083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162889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012967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996323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2494926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3502885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E5F8F1-3658-4798-A6E7-3F7625E81AC1}" type="datetimeFigureOut">
              <a:rPr lang="en-US" smtClean="0"/>
              <a:t>9/19/2013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F81C0D1-13BC-4F28-AB67-50B91765B4A6}" type="slidenum">
              <a:rPr lang="en-US" smtClean="0"/>
              <a:t>‹#›</a:t>
            </a:fld>
            <a:endParaRPr lang="en-US"/>
          </a:p>
        </p:txBody>
      </p:sp>
    </p:spTree>
    <p:extLst>
      <p:ext uri="{BB962C8B-B14F-4D97-AF65-F5344CB8AC3E}">
        <p14:creationId xmlns:p14="http://schemas.microsoft.com/office/powerpoint/2010/main" val="42957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GraphShape" hidden="1"/>
          <p:cNvSpPr/>
          <p:nvPr userDrawn="1"/>
        </p:nvSpPr>
        <p:spPr>
          <a:xfrm>
            <a:off x="127000" y="254000"/>
            <a:ext cx="1270000" cy="127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iRespond Graph</a:t>
            </a:r>
            <a:endParaRPr lang="en-US"/>
          </a:p>
        </p:txBody>
      </p:sp>
      <p:grpSp>
        <p:nvGrpSpPr>
          <p:cNvPr id="37" name="CorrectBarGroup"/>
          <p:cNvGrpSpPr/>
          <p:nvPr userDrawn="1"/>
        </p:nvGrpSpPr>
        <p:grpSpPr>
          <a:xfrm>
            <a:off x="1270000" y="3175000"/>
            <a:ext cx="2667000" cy="2540000"/>
            <a:chOff x="1270000" y="3175000"/>
            <a:chExt cx="2667000" cy="2540000"/>
          </a:xfrm>
        </p:grpSpPr>
        <p:sp>
          <p:nvSpPr>
            <p:cNvPr id="9" name="CorrectBar0"/>
            <p:cNvSpPr/>
            <p:nvPr userDrawn="1"/>
          </p:nvSpPr>
          <p:spPr>
            <a:xfrm>
              <a:off x="1270000" y="3175000"/>
              <a:ext cx="1079500" cy="2540000"/>
            </a:xfrm>
            <a:prstGeom prst="rect">
              <a:avLst/>
            </a:prstGeom>
            <a:solidFill>
              <a:srgbClr val="22FF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rrectBar1"/>
            <p:cNvSpPr/>
            <p:nvPr userDrawn="1"/>
          </p:nvSpPr>
          <p:spPr>
            <a:xfrm>
              <a:off x="2857500" y="4445000"/>
              <a:ext cx="1079500" cy="1270000"/>
            </a:xfrm>
            <a:prstGeom prst="rect">
              <a:avLst/>
            </a:prstGeom>
            <a:solidFill>
              <a:srgbClr val="22FF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PercentLabelGroup"/>
          <p:cNvGrpSpPr/>
          <p:nvPr userDrawn="1"/>
        </p:nvGrpSpPr>
        <p:grpSpPr>
          <a:xfrm>
            <a:off x="1270000" y="1270000"/>
            <a:ext cx="7429500" cy="317500"/>
            <a:chOff x="1270000" y="1270000"/>
            <a:chExt cx="7429500" cy="317500"/>
          </a:xfrm>
        </p:grpSpPr>
        <p:sp>
          <p:nvSpPr>
            <p:cNvPr id="8" name="PercentLabel0"/>
            <p:cNvSpPr/>
            <p:nvPr userDrawn="1"/>
          </p:nvSpPr>
          <p:spPr>
            <a:xfrm>
              <a:off x="1270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sp>
          <p:nvSpPr>
            <p:cNvPr id="11" name="PercentLabel1"/>
            <p:cNvSpPr/>
            <p:nvPr userDrawn="1"/>
          </p:nvSpPr>
          <p:spPr>
            <a:xfrm>
              <a:off x="28575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33%</a:t>
              </a:r>
              <a:endParaRPr lang="en-US" sz="2800">
                <a:solidFill>
                  <a:srgbClr val="000000"/>
                </a:solidFill>
              </a:endParaRPr>
            </a:p>
          </p:txBody>
        </p:sp>
        <p:sp>
          <p:nvSpPr>
            <p:cNvPr id="14" name="PercentLabel2"/>
            <p:cNvSpPr/>
            <p:nvPr userDrawn="1"/>
          </p:nvSpPr>
          <p:spPr>
            <a:xfrm>
              <a:off x="4445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17" name="PercentLabel3"/>
            <p:cNvSpPr/>
            <p:nvPr userDrawn="1"/>
          </p:nvSpPr>
          <p:spPr>
            <a:xfrm>
              <a:off x="60325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20" name="PercentLabel4"/>
            <p:cNvSpPr/>
            <p:nvPr userDrawn="1"/>
          </p:nvSpPr>
          <p:spPr>
            <a:xfrm>
              <a:off x="7620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grpSp>
      <p:grpSp>
        <p:nvGrpSpPr>
          <p:cNvPr id="38" name="IncorrectBarGroup"/>
          <p:cNvGrpSpPr/>
          <p:nvPr userDrawn="1"/>
        </p:nvGrpSpPr>
        <p:grpSpPr>
          <a:xfrm>
            <a:off x="4445000" y="1905000"/>
            <a:ext cx="4254500" cy="3810000"/>
            <a:chOff x="4445000" y="1905000"/>
            <a:chExt cx="4254500" cy="3810000"/>
          </a:xfrm>
        </p:grpSpPr>
        <p:sp>
          <p:nvSpPr>
            <p:cNvPr id="15" name="IncorrectBar2"/>
            <p:cNvSpPr/>
            <p:nvPr userDrawn="1"/>
          </p:nvSpPr>
          <p:spPr>
            <a:xfrm>
              <a:off x="4445000" y="1905000"/>
              <a:ext cx="1079500" cy="381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ncorrectBar3"/>
            <p:cNvSpPr/>
            <p:nvPr userDrawn="1"/>
          </p:nvSpPr>
          <p:spPr>
            <a:xfrm>
              <a:off x="6032500" y="1905000"/>
              <a:ext cx="1079500" cy="381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ncorrectBar4"/>
            <p:cNvSpPr/>
            <p:nvPr userDrawn="1"/>
          </p:nvSpPr>
          <p:spPr>
            <a:xfrm>
              <a:off x="7620000" y="3175000"/>
              <a:ext cx="1079500" cy="254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XLabelGroup"/>
          <p:cNvGrpSpPr/>
          <p:nvPr userDrawn="1"/>
        </p:nvGrpSpPr>
        <p:grpSpPr>
          <a:xfrm>
            <a:off x="1270000" y="5842000"/>
            <a:ext cx="7429500" cy="317500"/>
            <a:chOff x="1270000" y="5842000"/>
            <a:chExt cx="7429500" cy="317500"/>
          </a:xfrm>
        </p:grpSpPr>
        <p:sp>
          <p:nvSpPr>
            <p:cNvPr id="10" name="XValueLabel0"/>
            <p:cNvSpPr/>
            <p:nvPr userDrawn="1"/>
          </p:nvSpPr>
          <p:spPr>
            <a:xfrm>
              <a:off x="1270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A*</a:t>
              </a:r>
              <a:endParaRPr lang="en-US" sz="2800">
                <a:solidFill>
                  <a:srgbClr val="000000"/>
                </a:solidFill>
              </a:endParaRPr>
            </a:p>
          </p:txBody>
        </p:sp>
        <p:sp>
          <p:nvSpPr>
            <p:cNvPr id="13" name="XValueLabel1"/>
            <p:cNvSpPr/>
            <p:nvPr userDrawn="1"/>
          </p:nvSpPr>
          <p:spPr>
            <a:xfrm>
              <a:off x="28575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B*</a:t>
              </a:r>
              <a:endParaRPr lang="en-US" sz="2800">
                <a:solidFill>
                  <a:srgbClr val="000000"/>
                </a:solidFill>
              </a:endParaRPr>
            </a:p>
          </p:txBody>
        </p:sp>
        <p:sp>
          <p:nvSpPr>
            <p:cNvPr id="16" name="XValueLabel2"/>
            <p:cNvSpPr/>
            <p:nvPr userDrawn="1"/>
          </p:nvSpPr>
          <p:spPr>
            <a:xfrm>
              <a:off x="4445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C</a:t>
              </a:r>
              <a:endParaRPr lang="en-US" sz="2800">
                <a:solidFill>
                  <a:srgbClr val="000000"/>
                </a:solidFill>
              </a:endParaRPr>
            </a:p>
          </p:txBody>
        </p:sp>
        <p:sp>
          <p:nvSpPr>
            <p:cNvPr id="19" name="XValueLabel3"/>
            <p:cNvSpPr/>
            <p:nvPr userDrawn="1"/>
          </p:nvSpPr>
          <p:spPr>
            <a:xfrm>
              <a:off x="60325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D</a:t>
              </a:r>
              <a:endParaRPr lang="en-US" sz="2800">
                <a:solidFill>
                  <a:srgbClr val="000000"/>
                </a:solidFill>
              </a:endParaRPr>
            </a:p>
          </p:txBody>
        </p:sp>
        <p:sp>
          <p:nvSpPr>
            <p:cNvPr id="22" name="XValueLabel4"/>
            <p:cNvSpPr/>
            <p:nvPr userDrawn="1"/>
          </p:nvSpPr>
          <p:spPr>
            <a:xfrm>
              <a:off x="7620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E</a:t>
              </a:r>
              <a:endParaRPr lang="en-US" sz="2800">
                <a:solidFill>
                  <a:srgbClr val="000000"/>
                </a:solidFill>
              </a:endParaRPr>
            </a:p>
          </p:txBody>
        </p:sp>
      </p:grpSp>
      <p:grpSp>
        <p:nvGrpSpPr>
          <p:cNvPr id="36" name="AxisLineGroup"/>
          <p:cNvGrpSpPr/>
          <p:nvPr userDrawn="1"/>
        </p:nvGrpSpPr>
        <p:grpSpPr>
          <a:xfrm>
            <a:off x="889000" y="1587500"/>
            <a:ext cx="8001000" cy="4127500"/>
            <a:chOff x="889000" y="1587500"/>
            <a:chExt cx="8001000" cy="4127500"/>
          </a:xfrm>
        </p:grpSpPr>
        <p:cxnSp>
          <p:nvCxnSpPr>
            <p:cNvPr id="23" name="XAxisLine"/>
            <p:cNvCxnSpPr/>
            <p:nvPr userDrawn="1"/>
          </p:nvCxnSpPr>
          <p:spPr>
            <a:xfrm>
              <a:off x="889000" y="5715000"/>
              <a:ext cx="8001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YAxisLine"/>
            <p:cNvCxnSpPr/>
            <p:nvPr userDrawn="1"/>
          </p:nvCxnSpPr>
          <p:spPr>
            <a:xfrm>
              <a:off x="1016000" y="1587500"/>
              <a:ext cx="0" cy="412750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YAxisTick0"/>
            <p:cNvCxnSpPr/>
            <p:nvPr userDrawn="1"/>
          </p:nvCxnSpPr>
          <p:spPr>
            <a:xfrm>
              <a:off x="889000" y="571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YAxisTick1"/>
            <p:cNvCxnSpPr/>
            <p:nvPr userDrawn="1"/>
          </p:nvCxnSpPr>
          <p:spPr>
            <a:xfrm>
              <a:off x="889000" y="444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YAxisTick2"/>
            <p:cNvCxnSpPr/>
            <p:nvPr userDrawn="1"/>
          </p:nvCxnSpPr>
          <p:spPr>
            <a:xfrm>
              <a:off x="889000" y="317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YAxisTick3"/>
            <p:cNvCxnSpPr/>
            <p:nvPr userDrawn="1"/>
          </p:nvCxnSpPr>
          <p:spPr>
            <a:xfrm>
              <a:off x="889000" y="190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4" name="YLabelGroup"/>
          <p:cNvGrpSpPr/>
          <p:nvPr userDrawn="1"/>
        </p:nvGrpSpPr>
        <p:grpSpPr>
          <a:xfrm>
            <a:off x="254000" y="1841500"/>
            <a:ext cx="762000" cy="3937000"/>
            <a:chOff x="254000" y="1841500"/>
            <a:chExt cx="762000" cy="3937000"/>
          </a:xfrm>
        </p:grpSpPr>
        <p:sp>
          <p:nvSpPr>
            <p:cNvPr id="26" name="YValueLabel0"/>
            <p:cNvSpPr/>
            <p:nvPr userDrawn="1"/>
          </p:nvSpPr>
          <p:spPr>
            <a:xfrm>
              <a:off x="254000" y="565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0</a:t>
              </a:r>
              <a:endParaRPr lang="en-US" sz="2000">
                <a:solidFill>
                  <a:srgbClr val="000000"/>
                </a:solidFill>
              </a:endParaRPr>
            </a:p>
          </p:txBody>
        </p:sp>
        <p:sp>
          <p:nvSpPr>
            <p:cNvPr id="28" name="YValueLabel1"/>
            <p:cNvSpPr/>
            <p:nvPr userDrawn="1"/>
          </p:nvSpPr>
          <p:spPr>
            <a:xfrm>
              <a:off x="254000" y="438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1</a:t>
              </a:r>
              <a:endParaRPr lang="en-US" sz="2000">
                <a:solidFill>
                  <a:srgbClr val="000000"/>
                </a:solidFill>
              </a:endParaRPr>
            </a:p>
          </p:txBody>
        </p:sp>
        <p:sp>
          <p:nvSpPr>
            <p:cNvPr id="30" name="YValueLabel2"/>
            <p:cNvSpPr/>
            <p:nvPr userDrawn="1"/>
          </p:nvSpPr>
          <p:spPr>
            <a:xfrm>
              <a:off x="254000" y="311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2</a:t>
              </a:r>
              <a:endParaRPr lang="en-US" sz="2000">
                <a:solidFill>
                  <a:srgbClr val="000000"/>
                </a:solidFill>
              </a:endParaRPr>
            </a:p>
          </p:txBody>
        </p:sp>
        <p:sp>
          <p:nvSpPr>
            <p:cNvPr id="32" name="YValueLabel3"/>
            <p:cNvSpPr/>
            <p:nvPr userDrawn="1"/>
          </p:nvSpPr>
          <p:spPr>
            <a:xfrm>
              <a:off x="254000" y="184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3</a:t>
              </a:r>
              <a:endParaRPr lang="en-US" sz="2000">
                <a:solidFill>
                  <a:srgbClr val="000000"/>
                </a:solidFill>
              </a:endParaRPr>
            </a:p>
          </p:txBody>
        </p:sp>
      </p:grpSp>
    </p:spTree>
    <p:extLst>
      <p:ext uri="{BB962C8B-B14F-4D97-AF65-F5344CB8AC3E}">
        <p14:creationId xmlns:p14="http://schemas.microsoft.com/office/powerpoint/2010/main" val="21297531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6E5F8F1-3658-4798-A6E7-3F7625E81AC1}" type="datetimeFigureOut">
              <a:rPr lang="en-US" smtClean="0"/>
              <a:t>9/19/2013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EF81C0D1-13BC-4F28-AB67-50B91765B4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GraphShape" hidden="1"/>
          <p:cNvSpPr/>
          <p:nvPr userDrawn="1"/>
        </p:nvSpPr>
        <p:spPr>
          <a:xfrm>
            <a:off x="127000" y="254000"/>
            <a:ext cx="1270000" cy="127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iRespond Graph</a:t>
            </a:r>
            <a:endParaRPr lang="en-US"/>
          </a:p>
        </p:txBody>
      </p:sp>
      <p:grpSp>
        <p:nvGrpSpPr>
          <p:cNvPr id="37" name="CorrectBarGroup"/>
          <p:cNvGrpSpPr/>
          <p:nvPr userDrawn="1"/>
        </p:nvGrpSpPr>
        <p:grpSpPr>
          <a:xfrm>
            <a:off x="1270000" y="3175000"/>
            <a:ext cx="2667000" cy="2540000"/>
            <a:chOff x="1270000" y="3175000"/>
            <a:chExt cx="2667000" cy="2540000"/>
          </a:xfrm>
        </p:grpSpPr>
        <p:sp>
          <p:nvSpPr>
            <p:cNvPr id="9" name="CorrectBar0"/>
            <p:cNvSpPr/>
            <p:nvPr userDrawn="1"/>
          </p:nvSpPr>
          <p:spPr>
            <a:xfrm>
              <a:off x="1270000" y="3175000"/>
              <a:ext cx="1079500" cy="2540000"/>
            </a:xfrm>
            <a:prstGeom prst="rect">
              <a:avLst/>
            </a:prstGeom>
            <a:solidFill>
              <a:srgbClr val="22FF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orrectBar1"/>
            <p:cNvSpPr/>
            <p:nvPr userDrawn="1"/>
          </p:nvSpPr>
          <p:spPr>
            <a:xfrm>
              <a:off x="2857500" y="4445000"/>
              <a:ext cx="1079500" cy="1270000"/>
            </a:xfrm>
            <a:prstGeom prst="rect">
              <a:avLst/>
            </a:prstGeom>
            <a:solidFill>
              <a:srgbClr val="22FF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PercentLabelGroup"/>
          <p:cNvGrpSpPr/>
          <p:nvPr userDrawn="1"/>
        </p:nvGrpSpPr>
        <p:grpSpPr>
          <a:xfrm>
            <a:off x="1270000" y="1270000"/>
            <a:ext cx="7429500" cy="317500"/>
            <a:chOff x="1270000" y="1270000"/>
            <a:chExt cx="7429500" cy="317500"/>
          </a:xfrm>
        </p:grpSpPr>
        <p:sp>
          <p:nvSpPr>
            <p:cNvPr id="8" name="PercentLabel0"/>
            <p:cNvSpPr/>
            <p:nvPr userDrawn="1"/>
          </p:nvSpPr>
          <p:spPr>
            <a:xfrm>
              <a:off x="1270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sp>
          <p:nvSpPr>
            <p:cNvPr id="11" name="PercentLabel1"/>
            <p:cNvSpPr/>
            <p:nvPr userDrawn="1"/>
          </p:nvSpPr>
          <p:spPr>
            <a:xfrm>
              <a:off x="28575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33%</a:t>
              </a:r>
              <a:endParaRPr lang="en-US" sz="2800">
                <a:solidFill>
                  <a:srgbClr val="000000"/>
                </a:solidFill>
              </a:endParaRPr>
            </a:p>
          </p:txBody>
        </p:sp>
        <p:sp>
          <p:nvSpPr>
            <p:cNvPr id="14" name="PercentLabel2"/>
            <p:cNvSpPr/>
            <p:nvPr userDrawn="1"/>
          </p:nvSpPr>
          <p:spPr>
            <a:xfrm>
              <a:off x="4445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17" name="PercentLabel3"/>
            <p:cNvSpPr/>
            <p:nvPr userDrawn="1"/>
          </p:nvSpPr>
          <p:spPr>
            <a:xfrm>
              <a:off x="60325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100%</a:t>
              </a:r>
              <a:endParaRPr lang="en-US" sz="2800">
                <a:solidFill>
                  <a:srgbClr val="000000"/>
                </a:solidFill>
              </a:endParaRPr>
            </a:p>
          </p:txBody>
        </p:sp>
        <p:sp>
          <p:nvSpPr>
            <p:cNvPr id="20" name="PercentLabel4"/>
            <p:cNvSpPr/>
            <p:nvPr userDrawn="1"/>
          </p:nvSpPr>
          <p:spPr>
            <a:xfrm>
              <a:off x="7620000" y="1270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67%</a:t>
              </a:r>
              <a:endParaRPr lang="en-US" sz="2800">
                <a:solidFill>
                  <a:srgbClr val="000000"/>
                </a:solidFill>
              </a:endParaRPr>
            </a:p>
          </p:txBody>
        </p:sp>
      </p:grpSp>
      <p:grpSp>
        <p:nvGrpSpPr>
          <p:cNvPr id="38" name="IncorrectBarGroup"/>
          <p:cNvGrpSpPr/>
          <p:nvPr userDrawn="1"/>
        </p:nvGrpSpPr>
        <p:grpSpPr>
          <a:xfrm>
            <a:off x="4445000" y="1905000"/>
            <a:ext cx="4254500" cy="3810000"/>
            <a:chOff x="4445000" y="1905000"/>
            <a:chExt cx="4254500" cy="3810000"/>
          </a:xfrm>
        </p:grpSpPr>
        <p:sp>
          <p:nvSpPr>
            <p:cNvPr id="15" name="IncorrectBar2"/>
            <p:cNvSpPr/>
            <p:nvPr userDrawn="1"/>
          </p:nvSpPr>
          <p:spPr>
            <a:xfrm>
              <a:off x="4445000" y="1905000"/>
              <a:ext cx="1079500" cy="381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ncorrectBar3"/>
            <p:cNvSpPr/>
            <p:nvPr userDrawn="1"/>
          </p:nvSpPr>
          <p:spPr>
            <a:xfrm>
              <a:off x="6032500" y="1905000"/>
              <a:ext cx="1079500" cy="381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ncorrectBar4"/>
            <p:cNvSpPr/>
            <p:nvPr userDrawn="1"/>
          </p:nvSpPr>
          <p:spPr>
            <a:xfrm>
              <a:off x="7620000" y="3175000"/>
              <a:ext cx="1079500" cy="2540000"/>
            </a:xfrm>
            <a:prstGeom prst="rect">
              <a:avLst/>
            </a:prstGeom>
            <a:solidFill>
              <a:srgbClr val="FF2222"/>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XLabelGroup"/>
          <p:cNvGrpSpPr/>
          <p:nvPr userDrawn="1"/>
        </p:nvGrpSpPr>
        <p:grpSpPr>
          <a:xfrm>
            <a:off x="1270000" y="5842000"/>
            <a:ext cx="7429500" cy="317500"/>
            <a:chOff x="1270000" y="5842000"/>
            <a:chExt cx="7429500" cy="317500"/>
          </a:xfrm>
        </p:grpSpPr>
        <p:sp>
          <p:nvSpPr>
            <p:cNvPr id="10" name="XValueLabel0"/>
            <p:cNvSpPr/>
            <p:nvPr userDrawn="1"/>
          </p:nvSpPr>
          <p:spPr>
            <a:xfrm>
              <a:off x="1270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A*</a:t>
              </a:r>
              <a:endParaRPr lang="en-US" sz="2800">
                <a:solidFill>
                  <a:srgbClr val="000000"/>
                </a:solidFill>
              </a:endParaRPr>
            </a:p>
          </p:txBody>
        </p:sp>
        <p:sp>
          <p:nvSpPr>
            <p:cNvPr id="13" name="XValueLabel1"/>
            <p:cNvSpPr/>
            <p:nvPr userDrawn="1"/>
          </p:nvSpPr>
          <p:spPr>
            <a:xfrm>
              <a:off x="28575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B*</a:t>
              </a:r>
              <a:endParaRPr lang="en-US" sz="2800">
                <a:solidFill>
                  <a:srgbClr val="000000"/>
                </a:solidFill>
              </a:endParaRPr>
            </a:p>
          </p:txBody>
        </p:sp>
        <p:sp>
          <p:nvSpPr>
            <p:cNvPr id="16" name="XValueLabel2"/>
            <p:cNvSpPr/>
            <p:nvPr userDrawn="1"/>
          </p:nvSpPr>
          <p:spPr>
            <a:xfrm>
              <a:off x="4445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C</a:t>
              </a:r>
              <a:endParaRPr lang="en-US" sz="2800">
                <a:solidFill>
                  <a:srgbClr val="000000"/>
                </a:solidFill>
              </a:endParaRPr>
            </a:p>
          </p:txBody>
        </p:sp>
        <p:sp>
          <p:nvSpPr>
            <p:cNvPr id="19" name="XValueLabel3"/>
            <p:cNvSpPr/>
            <p:nvPr userDrawn="1"/>
          </p:nvSpPr>
          <p:spPr>
            <a:xfrm>
              <a:off x="60325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D</a:t>
              </a:r>
              <a:endParaRPr lang="en-US" sz="2800">
                <a:solidFill>
                  <a:srgbClr val="000000"/>
                </a:solidFill>
              </a:endParaRPr>
            </a:p>
          </p:txBody>
        </p:sp>
        <p:sp>
          <p:nvSpPr>
            <p:cNvPr id="22" name="XValueLabel4"/>
            <p:cNvSpPr/>
            <p:nvPr userDrawn="1"/>
          </p:nvSpPr>
          <p:spPr>
            <a:xfrm>
              <a:off x="7620000" y="5842000"/>
              <a:ext cx="1079500" cy="31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2800" smtClean="0">
                  <a:solidFill>
                    <a:srgbClr val="000000"/>
                  </a:solidFill>
                </a:rPr>
                <a:t>E</a:t>
              </a:r>
              <a:endParaRPr lang="en-US" sz="2800">
                <a:solidFill>
                  <a:srgbClr val="000000"/>
                </a:solidFill>
              </a:endParaRPr>
            </a:p>
          </p:txBody>
        </p:sp>
      </p:grpSp>
      <p:grpSp>
        <p:nvGrpSpPr>
          <p:cNvPr id="36" name="AxisLineGroup"/>
          <p:cNvGrpSpPr/>
          <p:nvPr userDrawn="1"/>
        </p:nvGrpSpPr>
        <p:grpSpPr>
          <a:xfrm>
            <a:off x="889000" y="1587500"/>
            <a:ext cx="8001000" cy="4127500"/>
            <a:chOff x="889000" y="1587500"/>
            <a:chExt cx="8001000" cy="4127500"/>
          </a:xfrm>
        </p:grpSpPr>
        <p:cxnSp>
          <p:nvCxnSpPr>
            <p:cNvPr id="23" name="XAxisLine"/>
            <p:cNvCxnSpPr/>
            <p:nvPr userDrawn="1"/>
          </p:nvCxnSpPr>
          <p:spPr>
            <a:xfrm>
              <a:off x="889000" y="5715000"/>
              <a:ext cx="8001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YAxisLine"/>
            <p:cNvCxnSpPr/>
            <p:nvPr userDrawn="1"/>
          </p:nvCxnSpPr>
          <p:spPr>
            <a:xfrm>
              <a:off x="1016000" y="1587500"/>
              <a:ext cx="0" cy="412750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YAxisTick0"/>
            <p:cNvCxnSpPr/>
            <p:nvPr userDrawn="1"/>
          </p:nvCxnSpPr>
          <p:spPr>
            <a:xfrm>
              <a:off x="889000" y="571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YAxisTick1"/>
            <p:cNvCxnSpPr/>
            <p:nvPr userDrawn="1"/>
          </p:nvCxnSpPr>
          <p:spPr>
            <a:xfrm>
              <a:off x="889000" y="444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YAxisTick2"/>
            <p:cNvCxnSpPr/>
            <p:nvPr userDrawn="1"/>
          </p:nvCxnSpPr>
          <p:spPr>
            <a:xfrm>
              <a:off x="889000" y="317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YAxisTick3"/>
            <p:cNvCxnSpPr/>
            <p:nvPr userDrawn="1"/>
          </p:nvCxnSpPr>
          <p:spPr>
            <a:xfrm>
              <a:off x="889000" y="190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4" name="YLabelGroup"/>
          <p:cNvGrpSpPr/>
          <p:nvPr userDrawn="1"/>
        </p:nvGrpSpPr>
        <p:grpSpPr>
          <a:xfrm>
            <a:off x="254000" y="1841500"/>
            <a:ext cx="762000" cy="3937000"/>
            <a:chOff x="254000" y="1841500"/>
            <a:chExt cx="762000" cy="3937000"/>
          </a:xfrm>
        </p:grpSpPr>
        <p:sp>
          <p:nvSpPr>
            <p:cNvPr id="26" name="YValueLabel0"/>
            <p:cNvSpPr/>
            <p:nvPr userDrawn="1"/>
          </p:nvSpPr>
          <p:spPr>
            <a:xfrm>
              <a:off x="254000" y="565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0</a:t>
              </a:r>
              <a:endParaRPr lang="en-US" sz="2000">
                <a:solidFill>
                  <a:srgbClr val="000000"/>
                </a:solidFill>
              </a:endParaRPr>
            </a:p>
          </p:txBody>
        </p:sp>
        <p:sp>
          <p:nvSpPr>
            <p:cNvPr id="28" name="YValueLabel1"/>
            <p:cNvSpPr/>
            <p:nvPr userDrawn="1"/>
          </p:nvSpPr>
          <p:spPr>
            <a:xfrm>
              <a:off x="254000" y="438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1</a:t>
              </a:r>
              <a:endParaRPr lang="en-US" sz="2000">
                <a:solidFill>
                  <a:srgbClr val="000000"/>
                </a:solidFill>
              </a:endParaRPr>
            </a:p>
          </p:txBody>
        </p:sp>
        <p:sp>
          <p:nvSpPr>
            <p:cNvPr id="30" name="YValueLabel2"/>
            <p:cNvSpPr/>
            <p:nvPr userDrawn="1"/>
          </p:nvSpPr>
          <p:spPr>
            <a:xfrm>
              <a:off x="254000" y="311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2</a:t>
              </a:r>
              <a:endParaRPr lang="en-US" sz="2000">
                <a:solidFill>
                  <a:srgbClr val="000000"/>
                </a:solidFill>
              </a:endParaRPr>
            </a:p>
          </p:txBody>
        </p:sp>
        <p:sp>
          <p:nvSpPr>
            <p:cNvPr id="32" name="YValueLabel3"/>
            <p:cNvSpPr/>
            <p:nvPr userDrawn="1"/>
          </p:nvSpPr>
          <p:spPr>
            <a:xfrm>
              <a:off x="254000" y="1841500"/>
              <a:ext cx="762000" cy="127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rgbClr val="000000"/>
                  </a:solidFill>
                </a:rPr>
                <a:t>3</a:t>
              </a:r>
              <a:endParaRPr lang="en-US" sz="2000">
                <a:solidFill>
                  <a:srgbClr val="000000"/>
                </a:solidFill>
              </a:endParaRPr>
            </a:p>
          </p:txBody>
        </p:sp>
      </p:grpSp>
      <p:sp>
        <p:nvSpPr>
          <p:cNvPr id="2" name="QuestionShape"/>
          <p:cNvSpPr/>
          <p:nvPr userDrawn="1"/>
        </p:nvSpPr>
        <p:spPr>
          <a:xfrm>
            <a:off x="127000" y="127000"/>
            <a:ext cx="8890000" cy="28575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mtClean="0">
                <a:solidFill>
                  <a:srgbClr val="000000"/>
                </a:solidFill>
              </a:rPr>
              <a:t>iRespond Question Master</a:t>
            </a:r>
            <a:endParaRPr lang="en-US" sz="4400">
              <a:solidFill>
                <a:srgbClr val="000000"/>
              </a:solidFill>
            </a:endParaRPr>
          </a:p>
        </p:txBody>
      </p:sp>
      <p:sp>
        <p:nvSpPr>
          <p:cNvPr id="3" name="AShape"/>
          <p:cNvSpPr/>
          <p:nvPr userDrawn="1"/>
        </p:nvSpPr>
        <p:spPr>
          <a:xfrm>
            <a:off x="127000" y="3111500"/>
            <a:ext cx="8890000" cy="711200"/>
          </a:xfrm>
          <a:prstGeom prst="rect">
            <a:avLst/>
          </a:prstGeom>
          <a:solidFill>
            <a:schemeClr val="accent1"/>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r>
              <a:rPr lang="en-US" sz="3200" smtClean="0"/>
              <a:t>A.) Response A</a:t>
            </a:r>
            <a:endParaRPr lang="en-US" sz="3200"/>
          </a:p>
        </p:txBody>
      </p:sp>
      <p:sp>
        <p:nvSpPr>
          <p:cNvPr id="4" name="BShape"/>
          <p:cNvSpPr/>
          <p:nvPr userDrawn="1"/>
        </p:nvSpPr>
        <p:spPr>
          <a:xfrm>
            <a:off x="127000" y="3835400"/>
            <a:ext cx="8890000" cy="711200"/>
          </a:xfrm>
          <a:prstGeom prst="rect">
            <a:avLst/>
          </a:prstGeom>
          <a:solidFill>
            <a:schemeClr val="accent1"/>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r>
              <a:rPr lang="en-US" sz="3200" smtClean="0"/>
              <a:t>B.) Response B</a:t>
            </a:r>
            <a:endParaRPr lang="en-US" sz="3200"/>
          </a:p>
        </p:txBody>
      </p:sp>
      <p:sp>
        <p:nvSpPr>
          <p:cNvPr id="5" name="CShape"/>
          <p:cNvSpPr/>
          <p:nvPr userDrawn="1"/>
        </p:nvSpPr>
        <p:spPr>
          <a:xfrm>
            <a:off x="127000" y="4559300"/>
            <a:ext cx="8890000" cy="711200"/>
          </a:xfrm>
          <a:prstGeom prst="rect">
            <a:avLst/>
          </a:prstGeom>
          <a:solidFill>
            <a:schemeClr val="accent1"/>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r>
              <a:rPr lang="en-US" sz="3200" smtClean="0"/>
              <a:t>C.) Response C</a:t>
            </a:r>
            <a:endParaRPr lang="en-US" sz="3200"/>
          </a:p>
        </p:txBody>
      </p:sp>
      <p:sp>
        <p:nvSpPr>
          <p:cNvPr id="6" name="DShape"/>
          <p:cNvSpPr/>
          <p:nvPr userDrawn="1"/>
        </p:nvSpPr>
        <p:spPr>
          <a:xfrm>
            <a:off x="127000" y="5283200"/>
            <a:ext cx="8890000" cy="711200"/>
          </a:xfrm>
          <a:prstGeom prst="rect">
            <a:avLst/>
          </a:prstGeom>
          <a:solidFill>
            <a:schemeClr val="accent1"/>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r>
              <a:rPr lang="en-US" sz="3200" smtClean="0"/>
              <a:t>D.) Response D</a:t>
            </a:r>
            <a:endParaRPr lang="en-US" sz="3200"/>
          </a:p>
        </p:txBody>
      </p:sp>
      <p:sp>
        <p:nvSpPr>
          <p:cNvPr id="39" name="EShape"/>
          <p:cNvSpPr/>
          <p:nvPr userDrawn="1"/>
        </p:nvSpPr>
        <p:spPr>
          <a:xfrm>
            <a:off x="127000" y="6007100"/>
            <a:ext cx="8890000" cy="711200"/>
          </a:xfrm>
          <a:prstGeom prst="rect">
            <a:avLst/>
          </a:prstGeom>
          <a:solidFill>
            <a:schemeClr val="accent1"/>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r>
              <a:rPr lang="en-US" sz="3200" smtClean="0"/>
              <a:t>E.) Response E</a:t>
            </a:r>
            <a:endParaRPr lang="en-US" sz="3200"/>
          </a:p>
        </p:txBody>
      </p:sp>
      <p:sp>
        <p:nvSpPr>
          <p:cNvPr id="40" name="Percent"/>
          <p:cNvSpPr/>
          <p:nvPr userDrawn="1"/>
        </p:nvSpPr>
        <p:spPr>
          <a:xfrm>
            <a:off x="6350000" y="254000"/>
            <a:ext cx="2540000" cy="508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rgbClr val="000000"/>
                </a:solidFill>
              </a:rPr>
              <a:t>Percent Complete 100%</a:t>
            </a:r>
            <a:endParaRPr lang="en-US" sz="1400">
              <a:solidFill>
                <a:srgbClr val="000000"/>
              </a:solidFill>
            </a:endParaRPr>
          </a:p>
        </p:txBody>
      </p:sp>
      <p:sp>
        <p:nvSpPr>
          <p:cNvPr id="41" name="Timer"/>
          <p:cNvSpPr/>
          <p:nvPr userDrawn="1"/>
        </p:nvSpPr>
        <p:spPr>
          <a:xfrm>
            <a:off x="254000" y="254000"/>
            <a:ext cx="2540000" cy="508000"/>
          </a:xfrm>
          <a:prstGeom prst="rect">
            <a:avLst/>
          </a:prstGeom>
          <a:solidFill>
            <a:schemeClr val="accent1">
              <a:alpha val="0"/>
            </a:scheme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rgbClr val="000000"/>
                </a:solidFill>
              </a:rPr>
              <a:t>00:30</a:t>
            </a:r>
            <a:endParaRPr lang="en-US" sz="1400">
              <a:solidFill>
                <a:srgbClr val="000000"/>
              </a:solidFill>
            </a:endParaRPr>
          </a:p>
        </p:txBody>
      </p:sp>
    </p:spTree>
    <p:extLst>
      <p:ext uri="{BB962C8B-B14F-4D97-AF65-F5344CB8AC3E}">
        <p14:creationId xmlns:p14="http://schemas.microsoft.com/office/powerpoint/2010/main" val="21297531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Education in the year 2031!!!!!</a:t>
            </a:r>
            <a:endParaRPr lang="en-US" dirty="0"/>
          </a:p>
        </p:txBody>
      </p:sp>
      <p:sp>
        <p:nvSpPr>
          <p:cNvPr id="3" name="Subtitle 2"/>
          <p:cNvSpPr>
            <a:spLocks noGrp="1"/>
          </p:cNvSpPr>
          <p:nvPr>
            <p:ph type="subTitle" idx="1"/>
          </p:nvPr>
        </p:nvSpPr>
        <p:spPr>
          <a:xfrm>
            <a:off x="1371600" y="3429000"/>
            <a:ext cx="6400800" cy="2209800"/>
          </a:xfrm>
        </p:spPr>
        <p:txBody>
          <a:bodyPr>
            <a:normAutofit/>
          </a:bodyPr>
          <a:lstStyle/>
          <a:p>
            <a:r>
              <a:rPr lang="en-US" dirty="0" smtClean="0"/>
              <a:t>The University of Chicago, in 1931, invited professors from the Department of Education to create a one page statement, titled </a:t>
            </a:r>
            <a:r>
              <a:rPr lang="en-US" u="sng" dirty="0" smtClean="0"/>
              <a:t>Prophecies</a:t>
            </a:r>
            <a:r>
              <a:rPr lang="en-US" dirty="0" smtClean="0"/>
              <a:t>, predicting the state of education 100 years later. Predict whether or not the statements made were true or false. </a:t>
            </a:r>
            <a:endParaRPr lang="en-US" dirty="0"/>
          </a:p>
        </p:txBody>
      </p:sp>
    </p:spTree>
    <p:extLst>
      <p:ext uri="{BB962C8B-B14F-4D97-AF65-F5344CB8AC3E}">
        <p14:creationId xmlns:p14="http://schemas.microsoft.com/office/powerpoint/2010/main" val="1311219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p:txBody>
          <a:bodyPr/>
          <a:lstStyle/>
          <a:p>
            <a:r>
              <a:rPr lang="en-US" dirty="0" smtClean="0"/>
              <a:t>New technologies will be incorporated into the educational process – radio, television, and moving pictures will provide students with opportunities for first hand experiences of distant places.</a:t>
            </a:r>
            <a:endParaRPr lang="en-US" dirty="0"/>
          </a:p>
        </p:txBody>
      </p:sp>
      <p:sp>
        <p:nvSpPr>
          <p:cNvPr id="2" name="Title 1"/>
          <p:cNvSpPr>
            <a:spLocks noGrp="1"/>
          </p:cNvSpPr>
          <p:nvPr>
            <p:ph type="title"/>
          </p:nvPr>
        </p:nvSpPr>
        <p:spPr/>
        <p:txBody>
          <a:bodyPr/>
          <a:lstStyle/>
          <a:p>
            <a:r>
              <a:rPr lang="en-US" dirty="0" smtClean="0"/>
              <a:t>Technology!</a:t>
            </a:r>
            <a:endParaRPr lang="en-US" dirty="0"/>
          </a:p>
        </p:txBody>
      </p:sp>
      <p:sp>
        <p:nvSpPr>
          <p:cNvPr id="9" name="Content Placeholder 8"/>
          <p:cNvSpPr>
            <a:spLocks noGrp="1"/>
          </p:cNvSpPr>
          <p:nvPr>
            <p:ph sz="quarter" idx="14"/>
          </p:nvPr>
        </p:nvSpPr>
        <p:spPr/>
        <p:txBody>
          <a:bodyPr/>
          <a:lstStyle/>
          <a:p>
            <a:r>
              <a:rPr lang="en-US" dirty="0" smtClean="0">
                <a:hlinkClick r:id="" action="ppaction://hlinkshowjump?jump=nextslide"/>
              </a:rPr>
              <a:t>True</a:t>
            </a:r>
            <a:endParaRPr lang="en-US" dirty="0" smtClean="0"/>
          </a:p>
          <a:p>
            <a:r>
              <a:rPr lang="en-US" dirty="0" smtClean="0">
                <a:hlinkClick r:id="" action="ppaction://hlinkshowjump?jump=nextslide"/>
              </a:rPr>
              <a:t>False</a:t>
            </a:r>
            <a:endParaRPr lang="en-US" dirty="0"/>
          </a:p>
        </p:txBody>
      </p:sp>
    </p:spTree>
    <p:extLst>
      <p:ext uri="{BB962C8B-B14F-4D97-AF65-F5344CB8AC3E}">
        <p14:creationId xmlns:p14="http://schemas.microsoft.com/office/powerpoint/2010/main" val="2729236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Content Placeholder 2"/>
          <p:cNvSpPr>
            <a:spLocks noGrp="1"/>
          </p:cNvSpPr>
          <p:nvPr>
            <p:ph idx="1"/>
          </p:nvPr>
        </p:nvSpPr>
        <p:spPr/>
        <p:txBody>
          <a:bodyPr>
            <a:normAutofit fontScale="92500" lnSpcReduction="10000"/>
          </a:bodyPr>
          <a:lstStyle/>
          <a:p>
            <a:pPr marL="285750" indent="-285750"/>
            <a:r>
              <a:rPr lang="en-US" dirty="0" smtClean="0"/>
              <a:t>So true it hurts! “Entire schools and other educational institutions will be transported by air to distant points in order that pupils and students may obtain first-hand information and make personal observations.”  XVI</a:t>
            </a:r>
          </a:p>
          <a:p>
            <a:pPr marL="285750" indent="-285750"/>
            <a:r>
              <a:rPr lang="en-US" dirty="0" smtClean="0"/>
              <a:t>“The present typical American method of teaching subject by use of highly condensed textbooks will give place to far better methods of teaching - …use of libraries, pictures, television, and direct </a:t>
            </a:r>
            <a:r>
              <a:rPr lang="en-US" smtClean="0"/>
              <a:t>observation.” I</a:t>
            </a:r>
            <a:endParaRPr lang="en-US" dirty="0"/>
          </a:p>
        </p:txBody>
      </p:sp>
    </p:spTree>
    <p:extLst>
      <p:ext uri="{BB962C8B-B14F-4D97-AF65-F5344CB8AC3E}">
        <p14:creationId xmlns:p14="http://schemas.microsoft.com/office/powerpoint/2010/main" val="3718147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predictions</a:t>
            </a:r>
            <a:endParaRPr lang="en-US" dirty="0"/>
          </a:p>
        </p:txBody>
      </p:sp>
      <p:sp>
        <p:nvSpPr>
          <p:cNvPr id="3" name="Content Placeholder 2"/>
          <p:cNvSpPr>
            <a:spLocks noGrp="1"/>
          </p:cNvSpPr>
          <p:nvPr>
            <p:ph idx="1"/>
          </p:nvPr>
        </p:nvSpPr>
        <p:spPr/>
        <p:txBody>
          <a:bodyPr/>
          <a:lstStyle/>
          <a:p>
            <a:r>
              <a:rPr lang="en-US" dirty="0" smtClean="0"/>
              <a:t>Some more interesting predictions include, by order of frequency: universal education opportunities for all ages, modification of curriculum for cultural and non-vocational phases, organization into three phases – elementary, secondary (supplanting four year college), and university proper. </a:t>
            </a:r>
          </a:p>
          <a:p>
            <a:r>
              <a:rPr lang="en-US" dirty="0" smtClean="0"/>
              <a:t>Non-educational predictions: disappearance of common labor, displacement of the state as </a:t>
            </a:r>
            <a:r>
              <a:rPr lang="en-US" smtClean="0"/>
              <a:t>a governmental unit. </a:t>
            </a:r>
            <a:endParaRPr lang="en-US" dirty="0"/>
          </a:p>
        </p:txBody>
      </p:sp>
    </p:spTree>
    <p:extLst>
      <p:ext uri="{BB962C8B-B14F-4D97-AF65-F5344CB8AC3E}">
        <p14:creationId xmlns:p14="http://schemas.microsoft.com/office/powerpoint/2010/main" val="2558962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r>
              <a:rPr lang="en-US" dirty="0" smtClean="0"/>
              <a:t>Educational practices would lead toward adoption of a universal language. </a:t>
            </a:r>
            <a:endParaRPr lang="en-US" dirty="0"/>
          </a:p>
        </p:txBody>
      </p:sp>
      <p:sp>
        <p:nvSpPr>
          <p:cNvPr id="2" name="Title 1"/>
          <p:cNvSpPr>
            <a:spLocks noGrp="1"/>
          </p:cNvSpPr>
          <p:nvPr>
            <p:ph type="title"/>
          </p:nvPr>
        </p:nvSpPr>
        <p:spPr/>
        <p:txBody>
          <a:bodyPr>
            <a:normAutofit/>
          </a:bodyPr>
          <a:lstStyle/>
          <a:p>
            <a:r>
              <a:rPr lang="en-US" dirty="0" smtClean="0"/>
              <a:t>Universal Language</a:t>
            </a:r>
            <a:endParaRPr lang="en-US" dirty="0"/>
          </a:p>
        </p:txBody>
      </p:sp>
      <p:sp>
        <p:nvSpPr>
          <p:cNvPr id="5" name="Content Placeholder 4"/>
          <p:cNvSpPr>
            <a:spLocks noGrp="1"/>
          </p:cNvSpPr>
          <p:nvPr>
            <p:ph sz="quarter" idx="14"/>
          </p:nvPr>
        </p:nvSpPr>
        <p:spPr/>
        <p:txBody>
          <a:bodyPr/>
          <a:lstStyle/>
          <a:p>
            <a:r>
              <a:rPr lang="en-US" dirty="0" smtClean="0">
                <a:hlinkClick r:id="" action="ppaction://hlinkshowjump?jump=nextslide"/>
              </a:rPr>
              <a:t>True</a:t>
            </a:r>
            <a:endParaRPr lang="en-US" dirty="0" smtClean="0"/>
          </a:p>
          <a:p>
            <a:r>
              <a:rPr lang="en-US" dirty="0" smtClean="0">
                <a:hlinkClick r:id="" action="ppaction://hlinkshowjump?jump=nextslide"/>
              </a:rPr>
              <a:t>False</a:t>
            </a:r>
            <a:endParaRPr lang="en-US" dirty="0" smtClean="0"/>
          </a:p>
          <a:p>
            <a:endParaRPr lang="en-US" dirty="0"/>
          </a:p>
        </p:txBody>
      </p:sp>
    </p:spTree>
    <p:extLst>
      <p:ext uri="{BB962C8B-B14F-4D97-AF65-F5344CB8AC3E}">
        <p14:creationId xmlns:p14="http://schemas.microsoft.com/office/powerpoint/2010/main" val="3660084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Universal Language</a:t>
            </a:r>
            <a:endParaRPr lang="en-US" dirty="0"/>
          </a:p>
        </p:txBody>
      </p:sp>
      <p:sp>
        <p:nvSpPr>
          <p:cNvPr id="5" name="Content Placeholder 4"/>
          <p:cNvSpPr>
            <a:spLocks noGrp="1"/>
          </p:cNvSpPr>
          <p:nvPr>
            <p:ph idx="1"/>
          </p:nvPr>
        </p:nvSpPr>
        <p:spPr/>
        <p:txBody>
          <a:bodyPr/>
          <a:lstStyle/>
          <a:p>
            <a:r>
              <a:rPr lang="en-US" dirty="0" smtClean="0"/>
              <a:t>This statement was true: “I expect much progress to be made toward a universal language.” Prophecy V</a:t>
            </a:r>
            <a:endParaRPr lang="en-US" dirty="0"/>
          </a:p>
        </p:txBody>
      </p:sp>
    </p:spTree>
    <p:extLst>
      <p:ext uri="{BB962C8B-B14F-4D97-AF65-F5344CB8AC3E}">
        <p14:creationId xmlns:p14="http://schemas.microsoft.com/office/powerpoint/2010/main" val="2413105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Students would follow a method similar to Montessori’s ideas – self motivated and directed, independently studied, and with individualized plans for students in non-university settings. </a:t>
            </a:r>
            <a:endParaRPr lang="en-US" dirty="0"/>
          </a:p>
        </p:txBody>
      </p:sp>
      <p:sp>
        <p:nvSpPr>
          <p:cNvPr id="3" name="Title 2"/>
          <p:cNvSpPr>
            <a:spLocks noGrp="1"/>
          </p:cNvSpPr>
          <p:nvPr>
            <p:ph type="title"/>
          </p:nvPr>
        </p:nvSpPr>
        <p:spPr/>
        <p:txBody>
          <a:bodyPr/>
          <a:lstStyle/>
          <a:p>
            <a:r>
              <a:rPr lang="en-US" dirty="0" smtClean="0"/>
              <a:t>Montessori?</a:t>
            </a:r>
            <a:endParaRPr lang="en-US" dirty="0"/>
          </a:p>
        </p:txBody>
      </p:sp>
      <p:sp>
        <p:nvSpPr>
          <p:cNvPr id="4" name="Content Placeholder 3"/>
          <p:cNvSpPr>
            <a:spLocks noGrp="1"/>
          </p:cNvSpPr>
          <p:nvPr>
            <p:ph sz="quarter" idx="14"/>
          </p:nvPr>
        </p:nvSpPr>
        <p:spPr/>
        <p:txBody>
          <a:bodyPr/>
          <a:lstStyle/>
          <a:p>
            <a:r>
              <a:rPr lang="en-US" dirty="0" smtClean="0">
                <a:hlinkClick r:id="rId2" action="ppaction://hlinksldjump"/>
              </a:rPr>
              <a:t>True</a:t>
            </a:r>
            <a:endParaRPr lang="en-US" dirty="0" smtClean="0"/>
          </a:p>
          <a:p>
            <a:r>
              <a:rPr lang="en-US" dirty="0" smtClean="0">
                <a:hlinkClick r:id="rId2" action="ppaction://hlinksldjump"/>
              </a:rPr>
              <a:t>False</a:t>
            </a:r>
            <a:endParaRPr lang="en-US" dirty="0" smtClean="0"/>
          </a:p>
          <a:p>
            <a:endParaRPr lang="en-US" dirty="0"/>
          </a:p>
        </p:txBody>
      </p:sp>
    </p:spTree>
    <p:extLst>
      <p:ext uri="{BB962C8B-B14F-4D97-AF65-F5344CB8AC3E}">
        <p14:creationId xmlns:p14="http://schemas.microsoft.com/office/powerpoint/2010/main" val="3378925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Montessori?</a:t>
            </a:r>
            <a:endParaRPr lang="en-US" dirty="0"/>
          </a:p>
        </p:txBody>
      </p:sp>
      <p:sp>
        <p:nvSpPr>
          <p:cNvPr id="3" name="Content Placeholder 2"/>
          <p:cNvSpPr>
            <a:spLocks noGrp="1"/>
          </p:cNvSpPr>
          <p:nvPr>
            <p:ph idx="1"/>
          </p:nvPr>
        </p:nvSpPr>
        <p:spPr/>
        <p:txBody>
          <a:bodyPr/>
          <a:lstStyle/>
          <a:p>
            <a:r>
              <a:rPr lang="en-US" dirty="0" smtClean="0"/>
              <a:t>This statement was true: “individual lesson sheets and assignments are provision in education that will continue to care for the separate needs of individual pupils in the future.” Prophecy XIX</a:t>
            </a:r>
          </a:p>
          <a:p>
            <a:r>
              <a:rPr lang="en-US" dirty="0" smtClean="0"/>
              <a:t>“The young people will increasingly get their own education under self-direction as guided by their knowledge of the science of human behavior.” Prophecy II</a:t>
            </a:r>
            <a:endParaRPr lang="en-US" dirty="0"/>
          </a:p>
        </p:txBody>
      </p:sp>
    </p:spTree>
    <p:extLst>
      <p:ext uri="{BB962C8B-B14F-4D97-AF65-F5344CB8AC3E}">
        <p14:creationId xmlns:p14="http://schemas.microsoft.com/office/powerpoint/2010/main" val="806366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normAutofit fontScale="92500"/>
          </a:bodyPr>
          <a:lstStyle/>
          <a:p>
            <a:r>
              <a:rPr lang="en-US" dirty="0" smtClean="0"/>
              <a:t>Advances in the science of education will progress to the degree that teachers and administrators will have clear understandings of how to acquire desired results and diagnose and address learning disabilities. </a:t>
            </a:r>
            <a:endParaRPr lang="en-US" dirty="0"/>
          </a:p>
        </p:txBody>
      </p:sp>
      <p:sp>
        <p:nvSpPr>
          <p:cNvPr id="2" name="Title 1"/>
          <p:cNvSpPr>
            <a:spLocks noGrp="1"/>
          </p:cNvSpPr>
          <p:nvPr>
            <p:ph type="title"/>
          </p:nvPr>
        </p:nvSpPr>
        <p:spPr/>
        <p:txBody>
          <a:bodyPr>
            <a:normAutofit fontScale="90000"/>
          </a:bodyPr>
          <a:lstStyle/>
          <a:p>
            <a:r>
              <a:rPr lang="en-US" dirty="0" smtClean="0"/>
              <a:t>Science of Education</a:t>
            </a:r>
            <a:endParaRPr lang="en-US" dirty="0"/>
          </a:p>
        </p:txBody>
      </p:sp>
      <p:sp>
        <p:nvSpPr>
          <p:cNvPr id="5" name="Content Placeholder 4"/>
          <p:cNvSpPr>
            <a:spLocks noGrp="1"/>
          </p:cNvSpPr>
          <p:nvPr>
            <p:ph sz="quarter" idx="14"/>
          </p:nvPr>
        </p:nvSpPr>
        <p:spPr/>
        <p:txBody>
          <a:bodyPr/>
          <a:lstStyle/>
          <a:p>
            <a:r>
              <a:rPr lang="en-US" dirty="0" smtClean="0">
                <a:hlinkClick r:id="" action="ppaction://hlinkshowjump?jump=nextslide"/>
              </a:rPr>
              <a:t>True</a:t>
            </a:r>
            <a:endParaRPr lang="en-US" dirty="0" smtClean="0"/>
          </a:p>
          <a:p>
            <a:r>
              <a:rPr lang="en-US" dirty="0" smtClean="0">
                <a:hlinkClick r:id="" action="ppaction://hlinkshowjump?jump=nextslide"/>
              </a:rPr>
              <a:t>False</a:t>
            </a:r>
            <a:endParaRPr lang="en-US" dirty="0"/>
          </a:p>
        </p:txBody>
      </p:sp>
    </p:spTree>
    <p:extLst>
      <p:ext uri="{BB962C8B-B14F-4D97-AF65-F5344CB8AC3E}">
        <p14:creationId xmlns:p14="http://schemas.microsoft.com/office/powerpoint/2010/main" val="3910483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Science of Education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True! </a:t>
            </a:r>
          </a:p>
          <a:p>
            <a:r>
              <a:rPr lang="en-US" dirty="0" smtClean="0"/>
              <a:t>“Most of the problems which baffle classroom teachers today, such as the diagnosis and treatment of disabilities in learning and the control of learning, will be so well understood by teachers in general…” XV</a:t>
            </a:r>
          </a:p>
          <a:p>
            <a:r>
              <a:rPr lang="en-US" dirty="0" smtClean="0"/>
              <a:t>“The administration of education will likewise have become a science, and administrative officers will have become a science, and administrative officers will have such control of the facts which influence education that administrative difficulties will no longer be offered as excused for failure to put into practice the contributions of educational science.” XV</a:t>
            </a:r>
            <a:endParaRPr lang="en-US" dirty="0"/>
          </a:p>
        </p:txBody>
      </p:sp>
    </p:spTree>
    <p:extLst>
      <p:ext uri="{BB962C8B-B14F-4D97-AF65-F5344CB8AC3E}">
        <p14:creationId xmlns:p14="http://schemas.microsoft.com/office/powerpoint/2010/main" val="1961994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Emphasis in education will shift from reading, writing, and arithmetic to social sciences and human understandings. </a:t>
            </a:r>
            <a:endParaRPr lang="en-US" dirty="0"/>
          </a:p>
        </p:txBody>
      </p:sp>
      <p:sp>
        <p:nvSpPr>
          <p:cNvPr id="3" name="Title 2"/>
          <p:cNvSpPr>
            <a:spLocks noGrp="1"/>
          </p:cNvSpPr>
          <p:nvPr>
            <p:ph type="title"/>
          </p:nvPr>
        </p:nvSpPr>
        <p:spPr/>
        <p:txBody>
          <a:bodyPr>
            <a:normAutofit fontScale="90000"/>
          </a:bodyPr>
          <a:lstStyle/>
          <a:p>
            <a:r>
              <a:rPr lang="en-US" dirty="0" smtClean="0"/>
              <a:t>Social understandings</a:t>
            </a:r>
            <a:endParaRPr lang="en-US" dirty="0"/>
          </a:p>
        </p:txBody>
      </p:sp>
      <p:sp>
        <p:nvSpPr>
          <p:cNvPr id="4" name="Content Placeholder 3"/>
          <p:cNvSpPr>
            <a:spLocks noGrp="1"/>
          </p:cNvSpPr>
          <p:nvPr>
            <p:ph sz="quarter" idx="14"/>
          </p:nvPr>
        </p:nvSpPr>
        <p:spPr/>
        <p:txBody>
          <a:bodyPr/>
          <a:lstStyle/>
          <a:p>
            <a:r>
              <a:rPr lang="en-US" dirty="0" smtClean="0">
                <a:hlinkClick r:id="" action="ppaction://hlinkshowjump?jump=nextslide"/>
              </a:rPr>
              <a:t>True</a:t>
            </a:r>
            <a:endParaRPr lang="en-US" dirty="0" smtClean="0"/>
          </a:p>
          <a:p>
            <a:r>
              <a:rPr lang="en-US" dirty="0" smtClean="0">
                <a:hlinkClick r:id="" action="ppaction://hlinkshowjump?jump=nextslide"/>
              </a:rPr>
              <a:t>False</a:t>
            </a:r>
            <a:endParaRPr lang="en-US" dirty="0"/>
          </a:p>
        </p:txBody>
      </p:sp>
    </p:spTree>
    <p:extLst>
      <p:ext uri="{BB962C8B-B14F-4D97-AF65-F5344CB8AC3E}">
        <p14:creationId xmlns:p14="http://schemas.microsoft.com/office/powerpoint/2010/main" val="48597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Social Understanding</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“Greater emphasis will be placed upon an understanding of social institutions, modes of social behavior, and principles of social organization.” VI</a:t>
            </a:r>
          </a:p>
          <a:p>
            <a:r>
              <a:rPr lang="en-US" dirty="0" smtClean="0"/>
              <a:t>“The science of human behavior will come to rank as the most important science, and all persons up to the limits of their ability will become familiar with it.” III</a:t>
            </a:r>
          </a:p>
          <a:p>
            <a:r>
              <a:rPr lang="en-US" dirty="0" smtClean="0"/>
              <a:t>“What we know today as the “social studies” will assume a predominating place in secondary education.” XII</a:t>
            </a:r>
          </a:p>
          <a:p>
            <a:endParaRPr lang="en-US" dirty="0"/>
          </a:p>
        </p:txBody>
      </p:sp>
    </p:spTree>
    <p:extLst>
      <p:ext uri="{BB962C8B-B14F-4D97-AF65-F5344CB8AC3E}">
        <p14:creationId xmlns:p14="http://schemas.microsoft.com/office/powerpoint/2010/main" val="1105678515"/>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RespondGraph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3.xml><?xml version="1.0" encoding="utf-8"?>
<a:theme xmlns:a="http://schemas.openxmlformats.org/drawingml/2006/main" name="iRespondQuestion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597</Words>
  <Application>Microsoft Office PowerPoint</Application>
  <PresentationFormat>On-screen Show (4:3)</PresentationFormat>
  <Paragraphs>41</Paragraphs>
  <Slides>12</Slides>
  <Notes>0</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iRespondGraphMaster</vt:lpstr>
      <vt:lpstr>Couture</vt:lpstr>
      <vt:lpstr>iRespondQuestionMaster</vt:lpstr>
      <vt:lpstr>Education in the year 2031!!!!!</vt:lpstr>
      <vt:lpstr>Universal Language</vt:lpstr>
      <vt:lpstr>Universal Language</vt:lpstr>
      <vt:lpstr>Montessori?</vt:lpstr>
      <vt:lpstr>Montessori?</vt:lpstr>
      <vt:lpstr>Science of Education</vt:lpstr>
      <vt:lpstr>Science of Education</vt:lpstr>
      <vt:lpstr>Social understandings</vt:lpstr>
      <vt:lpstr>Social Understanding</vt:lpstr>
      <vt:lpstr>Technology!</vt:lpstr>
      <vt:lpstr>Technology</vt:lpstr>
      <vt:lpstr>Other predictions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the year 2031!!!!!</dc:title>
  <dc:creator>Donald Lynch</dc:creator>
  <cp:lastModifiedBy>Donald Lynch</cp:lastModifiedBy>
  <cp:revision>9</cp:revision>
  <dcterms:created xsi:type="dcterms:W3CDTF">2013-08-29T23:36:51Z</dcterms:created>
  <dcterms:modified xsi:type="dcterms:W3CDTF">2013-09-19T21:47:45Z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oReflect">
    <vt:bool>false</vt:bool>
  </property>
  <property fmtid="{D5CDD505-2E9C-101B-9397-08002B2CF9AE}" pid="3" name="KeepGraph">
    <vt:bool>false</vt:bool>
  </property>
</Properties>
</file>